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28803600" cy="51206400"/>
  <p:notesSz cx="6858000" cy="9144000"/>
  <p:custDataLst>
    <p:tags r:id="rId7"/>
  </p:custDataLst>
  <p:defaultTextStyle>
    <a:defPPr>
      <a:defRPr lang="zh-CN"/>
    </a:defPPr>
    <a:lvl1pPr marL="0" lvl="0" indent="0" algn="l" defTabSz="45720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9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2286000" lvl="1" indent="-1828800" algn="l" defTabSz="45720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9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4572000" lvl="2" indent="-3657600" algn="l" defTabSz="45720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9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6858000" lvl="3" indent="-5486400" algn="l" defTabSz="45720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9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9144000" lvl="4" indent="-7315200" algn="l" defTabSz="45720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9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-7315200" algn="l" defTabSz="45720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9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-7315200" algn="l" defTabSz="45720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9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-7315200" algn="l" defTabSz="45720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9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-7315200" algn="l" defTabSz="45720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9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4"/>
  </p:normalViewPr>
  <p:slideViewPr>
    <p:cSldViewPr showGuides="1">
      <p:cViewPr varScale="1">
        <p:scale>
          <a:sx n="10" d="100"/>
          <a:sy n="10" d="100"/>
        </p:scale>
        <p:origin x="2918" y="115"/>
      </p:cViewPr>
      <p:guideLst>
        <p:guide orient="horz" pos="16128"/>
        <p:guide pos="9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2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60270" y="15907177"/>
            <a:ext cx="24483060" cy="1097618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320540" y="29016960"/>
            <a:ext cx="20162520" cy="13086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5AC614-3ECE-4E0B-936D-B50932F81346}" type="datetimeFigureOut">
              <a: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6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6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5AC614-3ECE-4E0B-936D-B50932F81346}" type="datetimeFigureOut">
              <a: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6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6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83225" y="15314510"/>
            <a:ext cx="20412551" cy="32622744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35568" y="15314510"/>
            <a:ext cx="60767595" cy="32622744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5AC614-3ECE-4E0B-936D-B50932F81346}" type="datetimeFigureOut">
              <a: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6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6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5AC614-3ECE-4E0B-936D-B50932F81346}" type="datetimeFigureOut">
              <a: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6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6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75286" y="32904857"/>
            <a:ext cx="24483060" cy="10170160"/>
          </a:xfrm>
        </p:spPr>
        <p:txBody>
          <a:bodyPr anchor="t"/>
          <a:lstStyle>
            <a:lvl1pPr algn="l">
              <a:defRPr sz="20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75286" y="21703461"/>
            <a:ext cx="24483060" cy="11201396"/>
          </a:xfrm>
        </p:spPr>
        <p:txBody>
          <a:bodyPr anchor="b"/>
          <a:lstStyle>
            <a:lvl1pPr marL="0" indent="0">
              <a:buNone/>
              <a:defRPr sz="10000">
                <a:solidFill>
                  <a:schemeClr val="tx1">
                    <a:tint val="75000"/>
                  </a:schemeClr>
                </a:solidFill>
              </a:defRPr>
            </a:lvl1pPr>
            <a:lvl2pPr marL="228600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2pPr>
            <a:lvl3pPr marL="457200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3pPr>
            <a:lvl4pPr marL="6858000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4pPr>
            <a:lvl5pPr marL="9144000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5pPr>
            <a:lvl6pPr marL="11430000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6pPr>
            <a:lvl7pPr marL="13716000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7pPr>
            <a:lvl8pPr marL="16002000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8pPr>
            <a:lvl9pPr marL="18288000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5AC614-3ECE-4E0B-936D-B50932F81346}" type="datetimeFigureOut">
              <a: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6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6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35570" y="89208187"/>
            <a:ext cx="40590072" cy="252333760"/>
          </a:xfrm>
        </p:spPr>
        <p:txBody>
          <a:bodyPr/>
          <a:lstStyle>
            <a:lvl1pPr>
              <a:defRPr sz="14000"/>
            </a:lvl1pPr>
            <a:lvl2pPr>
              <a:defRPr sz="12000"/>
            </a:lvl2pPr>
            <a:lvl3pPr>
              <a:defRPr sz="100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605700" y="89208187"/>
            <a:ext cx="40590075" cy="252333760"/>
          </a:xfrm>
        </p:spPr>
        <p:txBody>
          <a:bodyPr/>
          <a:lstStyle>
            <a:lvl1pPr>
              <a:defRPr sz="14000"/>
            </a:lvl1pPr>
            <a:lvl2pPr>
              <a:defRPr sz="12000"/>
            </a:lvl2pPr>
            <a:lvl3pPr>
              <a:defRPr sz="100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5AC614-3ECE-4E0B-936D-B50932F81346}" type="datetimeFigureOut">
              <a: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6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6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0180" y="2050630"/>
            <a:ext cx="25923240" cy="85344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40180" y="11462177"/>
            <a:ext cx="12726592" cy="4776890"/>
          </a:xfrm>
        </p:spPr>
        <p:txBody>
          <a:bodyPr anchor="b"/>
          <a:lstStyle>
            <a:lvl1pPr marL="0" indent="0">
              <a:buNone/>
              <a:defRPr sz="12000" b="1"/>
            </a:lvl1pPr>
            <a:lvl2pPr marL="2286000" indent="0">
              <a:buNone/>
              <a:defRPr sz="10000" b="1"/>
            </a:lvl2pPr>
            <a:lvl3pPr marL="4572000" indent="0">
              <a:buNone/>
              <a:defRPr sz="9000" b="1"/>
            </a:lvl3pPr>
            <a:lvl4pPr marL="6858000" indent="0">
              <a:buNone/>
              <a:defRPr sz="8000" b="1"/>
            </a:lvl4pPr>
            <a:lvl5pPr marL="9144000" indent="0">
              <a:buNone/>
              <a:defRPr sz="8000" b="1"/>
            </a:lvl5pPr>
            <a:lvl6pPr marL="11430000" indent="0">
              <a:buNone/>
              <a:defRPr sz="8000" b="1"/>
            </a:lvl6pPr>
            <a:lvl7pPr marL="13716000" indent="0">
              <a:buNone/>
              <a:defRPr sz="8000" b="1"/>
            </a:lvl7pPr>
            <a:lvl8pPr marL="16002000" indent="0">
              <a:buNone/>
              <a:defRPr sz="8000" b="1"/>
            </a:lvl8pPr>
            <a:lvl9pPr marL="18288000" indent="0">
              <a:buNone/>
              <a:defRPr sz="80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40180" y="16239067"/>
            <a:ext cx="12726592" cy="29502950"/>
          </a:xfrm>
        </p:spPr>
        <p:txBody>
          <a:bodyPr/>
          <a:lstStyle>
            <a:lvl1pPr>
              <a:defRPr sz="12000"/>
            </a:lvl1pPr>
            <a:lvl2pPr>
              <a:defRPr sz="10000"/>
            </a:lvl2pPr>
            <a:lvl3pPr>
              <a:defRPr sz="90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4631830" y="11462177"/>
            <a:ext cx="12731591" cy="4776890"/>
          </a:xfrm>
        </p:spPr>
        <p:txBody>
          <a:bodyPr anchor="b"/>
          <a:lstStyle>
            <a:lvl1pPr marL="0" indent="0">
              <a:buNone/>
              <a:defRPr sz="12000" b="1"/>
            </a:lvl1pPr>
            <a:lvl2pPr marL="2286000" indent="0">
              <a:buNone/>
              <a:defRPr sz="10000" b="1"/>
            </a:lvl2pPr>
            <a:lvl3pPr marL="4572000" indent="0">
              <a:buNone/>
              <a:defRPr sz="9000" b="1"/>
            </a:lvl3pPr>
            <a:lvl4pPr marL="6858000" indent="0">
              <a:buNone/>
              <a:defRPr sz="8000" b="1"/>
            </a:lvl4pPr>
            <a:lvl5pPr marL="9144000" indent="0">
              <a:buNone/>
              <a:defRPr sz="8000" b="1"/>
            </a:lvl5pPr>
            <a:lvl6pPr marL="11430000" indent="0">
              <a:buNone/>
              <a:defRPr sz="8000" b="1"/>
            </a:lvl6pPr>
            <a:lvl7pPr marL="13716000" indent="0">
              <a:buNone/>
              <a:defRPr sz="8000" b="1"/>
            </a:lvl7pPr>
            <a:lvl8pPr marL="16002000" indent="0">
              <a:buNone/>
              <a:defRPr sz="8000" b="1"/>
            </a:lvl8pPr>
            <a:lvl9pPr marL="18288000" indent="0">
              <a:buNone/>
              <a:defRPr sz="80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4631830" y="16239067"/>
            <a:ext cx="12731591" cy="29502950"/>
          </a:xfrm>
        </p:spPr>
        <p:txBody>
          <a:bodyPr/>
          <a:lstStyle>
            <a:lvl1pPr>
              <a:defRPr sz="12000"/>
            </a:lvl1pPr>
            <a:lvl2pPr>
              <a:defRPr sz="10000"/>
            </a:lvl2pPr>
            <a:lvl3pPr>
              <a:defRPr sz="90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5AC614-3ECE-4E0B-936D-B50932F81346}" type="datetimeFigureOut">
              <a: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6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6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5AC614-3ECE-4E0B-936D-B50932F81346}" type="datetimeFigureOut">
              <a: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6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6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5AC614-3ECE-4E0B-936D-B50932F81346}" type="datetimeFigureOut">
              <a: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6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6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0182" y="2038773"/>
            <a:ext cx="9476186" cy="8676640"/>
          </a:xfrm>
        </p:spPr>
        <p:txBody>
          <a:bodyPr anchor="b"/>
          <a:lstStyle>
            <a:lvl1pPr algn="l">
              <a:defRPr sz="10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261407" y="2038777"/>
            <a:ext cx="16102013" cy="43703244"/>
          </a:xfrm>
        </p:spPr>
        <p:txBody>
          <a:bodyPr/>
          <a:lstStyle>
            <a:lvl1pPr>
              <a:defRPr sz="16000"/>
            </a:lvl1pPr>
            <a:lvl2pPr>
              <a:defRPr sz="14000"/>
            </a:lvl2pPr>
            <a:lvl3pPr>
              <a:defRPr sz="12000"/>
            </a:lvl3pPr>
            <a:lvl4pPr>
              <a:defRPr sz="10000"/>
            </a:lvl4pPr>
            <a:lvl5pPr>
              <a:defRPr sz="10000"/>
            </a:lvl5pPr>
            <a:lvl6pPr>
              <a:defRPr sz="10000"/>
            </a:lvl6pPr>
            <a:lvl7pPr>
              <a:defRPr sz="10000"/>
            </a:lvl7pPr>
            <a:lvl8pPr>
              <a:defRPr sz="10000"/>
            </a:lvl8pPr>
            <a:lvl9pPr>
              <a:defRPr sz="10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440182" y="10715417"/>
            <a:ext cx="9476186" cy="35026604"/>
          </a:xfrm>
        </p:spPr>
        <p:txBody>
          <a:bodyPr/>
          <a:lstStyle>
            <a:lvl1pPr marL="0" indent="0">
              <a:buNone/>
              <a:defRPr sz="7000"/>
            </a:lvl1pPr>
            <a:lvl2pPr marL="2286000" indent="0">
              <a:buNone/>
              <a:defRPr sz="6000"/>
            </a:lvl2pPr>
            <a:lvl3pPr marL="4572000" indent="0">
              <a:buNone/>
              <a:defRPr sz="5000"/>
            </a:lvl3pPr>
            <a:lvl4pPr marL="6858000" indent="0">
              <a:buNone/>
              <a:defRPr sz="4500"/>
            </a:lvl4pPr>
            <a:lvl5pPr marL="9144000" indent="0">
              <a:buNone/>
              <a:defRPr sz="4500"/>
            </a:lvl5pPr>
            <a:lvl6pPr marL="11430000" indent="0">
              <a:buNone/>
              <a:defRPr sz="4500"/>
            </a:lvl6pPr>
            <a:lvl7pPr marL="13716000" indent="0">
              <a:buNone/>
              <a:defRPr sz="4500"/>
            </a:lvl7pPr>
            <a:lvl8pPr marL="16002000" indent="0">
              <a:buNone/>
              <a:defRPr sz="4500"/>
            </a:lvl8pPr>
            <a:lvl9pPr marL="18288000" indent="0">
              <a:buNone/>
              <a:defRPr sz="4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5AC614-3ECE-4E0B-936D-B50932F81346}" type="datetimeFigureOut">
              <a: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6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6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45707" y="35844480"/>
            <a:ext cx="17282160" cy="4231644"/>
          </a:xfrm>
        </p:spPr>
        <p:txBody>
          <a:bodyPr anchor="b"/>
          <a:lstStyle>
            <a:lvl1pPr algn="l">
              <a:defRPr sz="10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645707" y="4575387"/>
            <a:ext cx="17282160" cy="30723840"/>
          </a:xfrm>
        </p:spPr>
        <p:txBody>
          <a:bodyPr vert="horz" wrap="square" lIns="457200" tIns="228600" rIns="457200" bIns="228600" numCol="1" rtlCol="0" anchor="t" anchorCtr="0" compatLnSpc="1">
            <a:normAutofit/>
          </a:bodyPr>
          <a:lstStyle>
            <a:lvl1pPr marL="0" indent="0">
              <a:buNone/>
              <a:defRPr sz="16000"/>
            </a:lvl1pPr>
            <a:lvl2pPr marL="2286000" indent="0">
              <a:buNone/>
              <a:defRPr sz="14000"/>
            </a:lvl2pPr>
            <a:lvl3pPr marL="4572000" indent="0">
              <a:buNone/>
              <a:defRPr sz="12000"/>
            </a:lvl3pPr>
            <a:lvl4pPr marL="6858000" indent="0">
              <a:buNone/>
              <a:defRPr sz="10000"/>
            </a:lvl4pPr>
            <a:lvl5pPr marL="9144000" indent="0">
              <a:buNone/>
              <a:defRPr sz="10000"/>
            </a:lvl5pPr>
            <a:lvl6pPr marL="11430000" indent="0">
              <a:buNone/>
              <a:defRPr sz="10000"/>
            </a:lvl6pPr>
            <a:lvl7pPr marL="13716000" indent="0">
              <a:buNone/>
              <a:defRPr sz="10000"/>
            </a:lvl7pPr>
            <a:lvl8pPr marL="16002000" indent="0">
              <a:buNone/>
              <a:defRPr sz="10000"/>
            </a:lvl8pPr>
            <a:lvl9pPr marL="18288000" indent="0">
              <a:buNone/>
              <a:defRPr sz="10000"/>
            </a:lvl9pPr>
          </a:lstStyle>
          <a:p>
            <a:pPr marL="0" marR="0" lvl="0" indent="0" algn="l" defTabSz="457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45707" y="40076124"/>
            <a:ext cx="17282160" cy="6009636"/>
          </a:xfrm>
        </p:spPr>
        <p:txBody>
          <a:bodyPr/>
          <a:lstStyle>
            <a:lvl1pPr marL="0" indent="0">
              <a:buNone/>
              <a:defRPr sz="7000"/>
            </a:lvl1pPr>
            <a:lvl2pPr marL="2286000" indent="0">
              <a:buNone/>
              <a:defRPr sz="6000"/>
            </a:lvl2pPr>
            <a:lvl3pPr marL="4572000" indent="0">
              <a:buNone/>
              <a:defRPr sz="5000"/>
            </a:lvl3pPr>
            <a:lvl4pPr marL="6858000" indent="0">
              <a:buNone/>
              <a:defRPr sz="4500"/>
            </a:lvl4pPr>
            <a:lvl5pPr marL="9144000" indent="0">
              <a:buNone/>
              <a:defRPr sz="4500"/>
            </a:lvl5pPr>
            <a:lvl6pPr marL="11430000" indent="0">
              <a:buNone/>
              <a:defRPr sz="4500"/>
            </a:lvl6pPr>
            <a:lvl7pPr marL="13716000" indent="0">
              <a:buNone/>
              <a:defRPr sz="4500"/>
            </a:lvl7pPr>
            <a:lvl8pPr marL="16002000" indent="0">
              <a:buNone/>
              <a:defRPr sz="4500"/>
            </a:lvl8pPr>
            <a:lvl9pPr marL="18288000" indent="0">
              <a:buNone/>
              <a:defRPr sz="4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5AC614-3ECE-4E0B-936D-B50932F81346}" type="datetimeFigureOut">
              <a: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6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6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439863" y="2051050"/>
            <a:ext cx="25923875" cy="8534400"/>
          </a:xfrm>
          <a:prstGeom prst="rect">
            <a:avLst/>
          </a:prstGeom>
          <a:noFill/>
          <a:ln w="9525">
            <a:noFill/>
          </a:ln>
        </p:spPr>
        <p:txBody>
          <a:bodyPr lIns="457200" tIns="228600" rIns="457200" bIns="228600"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1439863" y="11947525"/>
            <a:ext cx="25923875" cy="33794700"/>
          </a:xfrm>
          <a:prstGeom prst="rect">
            <a:avLst/>
          </a:prstGeom>
          <a:noFill/>
          <a:ln w="9525">
            <a:noFill/>
          </a:ln>
        </p:spPr>
        <p:txBody>
          <a:bodyPr lIns="457200" tIns="228600" rIns="457200" bIns="22860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439863" y="47461488"/>
            <a:ext cx="6721475" cy="2725738"/>
          </a:xfrm>
          <a:prstGeom prst="rect">
            <a:avLst/>
          </a:prstGeom>
        </p:spPr>
        <p:txBody>
          <a:bodyPr vert="horz" lIns="457200" tIns="228600" rIns="457200" bIns="22860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457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5AC614-3ECE-4E0B-936D-B50932F81346}" type="datetimeFigureOut">
              <a: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6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9840913" y="47461488"/>
            <a:ext cx="9121775" cy="2725738"/>
          </a:xfrm>
          <a:prstGeom prst="rect">
            <a:avLst/>
          </a:prstGeom>
        </p:spPr>
        <p:txBody>
          <a:bodyPr vert="horz" lIns="457200" tIns="228600" rIns="457200" bIns="22860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6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457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6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0642263" y="47461488"/>
            <a:ext cx="6721475" cy="2725738"/>
          </a:xfrm>
          <a:prstGeom prst="rect">
            <a:avLst/>
          </a:prstGeom>
        </p:spPr>
        <p:txBody>
          <a:bodyPr vert="horz" wrap="square" lIns="457200" tIns="228600" rIns="457200" bIns="228600" numCol="1" anchor="ctr" anchorCtr="0" compatLnSpc="1"/>
          <a:lstStyle>
            <a:lvl1pPr algn="r">
              <a:defRPr sz="60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0" rtl="0" eaLnBrk="0" fontAlgn="base" hangingPunct="0">
        <a:spcBef>
          <a:spcPct val="0"/>
        </a:spcBef>
        <a:spcAft>
          <a:spcPct val="0"/>
        </a:spcAft>
        <a:defRPr sz="22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0" rtl="0" eaLnBrk="0" fontAlgn="base" hangingPunct="0">
        <a:spcBef>
          <a:spcPct val="0"/>
        </a:spcBef>
        <a:spcAft>
          <a:spcPct val="0"/>
        </a:spcAft>
        <a:defRPr sz="22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0" rtl="0" eaLnBrk="0" fontAlgn="base" hangingPunct="0">
        <a:spcBef>
          <a:spcPct val="0"/>
        </a:spcBef>
        <a:spcAft>
          <a:spcPct val="0"/>
        </a:spcAft>
        <a:defRPr sz="22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0" rtl="0" eaLnBrk="0" fontAlgn="base" hangingPunct="0">
        <a:spcBef>
          <a:spcPct val="0"/>
        </a:spcBef>
        <a:spcAft>
          <a:spcPct val="0"/>
        </a:spcAft>
        <a:defRPr sz="22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0" rtl="0" eaLnBrk="0" fontAlgn="base" hangingPunct="0">
        <a:spcBef>
          <a:spcPct val="0"/>
        </a:spcBef>
        <a:spcAft>
          <a:spcPct val="0"/>
        </a:spcAft>
        <a:defRPr sz="22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0" rtl="0" fontAlgn="base">
        <a:spcBef>
          <a:spcPct val="0"/>
        </a:spcBef>
        <a:spcAft>
          <a:spcPct val="0"/>
        </a:spcAft>
        <a:defRPr sz="22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0" rtl="0" fontAlgn="base">
        <a:spcBef>
          <a:spcPct val="0"/>
        </a:spcBef>
        <a:spcAft>
          <a:spcPct val="0"/>
        </a:spcAft>
        <a:defRPr sz="22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0" rtl="0" fontAlgn="base">
        <a:spcBef>
          <a:spcPct val="0"/>
        </a:spcBef>
        <a:spcAft>
          <a:spcPct val="0"/>
        </a:spcAft>
        <a:defRPr sz="22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0" rtl="0" fontAlgn="base">
        <a:spcBef>
          <a:spcPct val="0"/>
        </a:spcBef>
        <a:spcAft>
          <a:spcPct val="0"/>
        </a:spcAft>
        <a:defRPr sz="22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1714500" indent="-1714500" algn="l" defTabSz="4572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0" indent="-1428750" algn="l" defTabSz="4572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0" indent="-1143000" algn="l" defTabSz="4572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0" indent="-1143000" algn="l" defTabSz="4572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0" indent="-1143000" algn="l" defTabSz="4572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0" indent="-1143000" algn="l" defTabSz="45720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0" indent="-1143000" algn="l" defTabSz="45720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0" indent="-1143000" algn="l" defTabSz="45720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0" indent="-1143000" algn="l" defTabSz="45720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0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0" algn="l" defTabSz="4572000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algn="l" defTabSz="4572000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0" algn="l" defTabSz="4572000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0" algn="l" defTabSz="4572000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0" algn="l" defTabSz="4572000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0" algn="l" defTabSz="4572000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0" algn="l" defTabSz="4572000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0" algn="l" defTabSz="4572000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>
                <a:alpha val="100000"/>
              </a:srgbClr>
            </a:gs>
            <a:gs pos="44000">
              <a:srgbClr val="85C2FF">
                <a:alpha val="100000"/>
              </a:srgbClr>
            </a:gs>
            <a:gs pos="87000">
              <a:srgbClr val="C4D6EB">
                <a:alpha val="100000"/>
              </a:srgbClr>
            </a:gs>
            <a:gs pos="100000">
              <a:srgbClr val="FFEBFA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5"/>
          <p:cNvSpPr/>
          <p:nvPr/>
        </p:nvSpPr>
        <p:spPr>
          <a:xfrm>
            <a:off x="2543175" y="7100888"/>
            <a:ext cx="26260425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None/>
            </a:pPr>
            <a:endParaRPr lang="zh-CN" altLang="en-US" sz="9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5243370"/>
            <a:ext cx="288036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7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 Academic Forum</a:t>
            </a:r>
            <a:endParaRPr kumimoji="0" lang="zh-CN" altLang="en-US" sz="100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ctr" defTabSz="457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by Overseas Distinguished Professors</a:t>
            </a:r>
            <a:endParaRPr kumimoji="0" lang="en-US" sz="100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ctr" defTabSz="457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海外名师讲坛</a:t>
            </a:r>
            <a:endParaRPr kumimoji="0" lang="zh-CN" altLang="en-US" sz="100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785225" y="24310975"/>
            <a:ext cx="184150" cy="922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457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3" name="矩形 9"/>
          <p:cNvSpPr/>
          <p:nvPr/>
        </p:nvSpPr>
        <p:spPr>
          <a:xfrm>
            <a:off x="685800" y="20608925"/>
            <a:ext cx="27432000" cy="342068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buNone/>
            </a:pPr>
            <a:endParaRPr lang="en-US" altLang="zh-CN" sz="8000" b="1" dirty="0">
              <a:latin typeface="Times New Roman" panose="02020603050405020304" pitchFamily="18" charset="0"/>
              <a:ea typeface="仿宋" panose="02010609060101010101" pitchFamily="49" charset="-122"/>
            </a:endParaRPr>
          </a:p>
          <a:p>
            <a:pPr algn="just" eaLnBrk="1" hangingPunct="1">
              <a:lnSpc>
                <a:spcPts val="9300"/>
              </a:lnSpc>
              <a:buNone/>
            </a:pPr>
            <a:r>
              <a:rPr lang="zh-CN" altLang="en-US" sz="8000" b="1" dirty="0">
                <a:latin typeface="仿宋" panose="02010609060101010101" pitchFamily="49" charset="-122"/>
                <a:ea typeface="仿宋" panose="02010609060101010101" pitchFamily="49" charset="-122"/>
              </a:rPr>
              <a:t>主讲人简介：</a:t>
            </a:r>
            <a:endParaRPr lang="en-US" altLang="zh-CN" sz="80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0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 古関明彦教授为日本理化学研究所发育遗传学</a:t>
            </a:r>
            <a:r>
              <a:rPr lang="en-US" altLang="zh-CN" sz="8000" dirty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PI</a:t>
            </a:r>
            <a:r>
              <a:rPr lang="zh-CN" altLang="en-US" sz="8000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、综合医学科学中心副主任。主要研究器官发育过程中表观遗传的调控机制。其在日本千叶大学获得</a:t>
            </a:r>
            <a:r>
              <a:rPr lang="en-US" altLang="zh-CN" sz="8000" dirty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M.D.</a:t>
            </a:r>
            <a:r>
              <a:rPr lang="zh-CN" altLang="en-US" sz="8000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和</a:t>
            </a:r>
            <a:r>
              <a:rPr lang="en-US" altLang="zh-CN" sz="8000" dirty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Ph.D.</a:t>
            </a:r>
            <a:r>
              <a:rPr lang="zh-CN" altLang="en-US" sz="8000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后历任该医学院助理教授、副教授、教授，</a:t>
            </a:r>
            <a:r>
              <a:rPr lang="en-US" altLang="zh-CN" sz="8000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2001</a:t>
            </a:r>
            <a:r>
              <a:rPr lang="zh-CN" altLang="en-US" sz="8000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年加盟日本理化学研究所。同时负责横滨理化研究所动物部，期间制备了大量小鼠和人类</a:t>
            </a:r>
            <a:r>
              <a:rPr lang="en-US" altLang="zh-CN" sz="8000" dirty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iPS</a:t>
            </a:r>
            <a:r>
              <a:rPr lang="zh-CN" altLang="en-US" sz="8000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细胞模型，并利用</a:t>
            </a:r>
            <a:r>
              <a:rPr lang="en-US" altLang="zh-CN" sz="8000" dirty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iPS</a:t>
            </a:r>
            <a:r>
              <a:rPr lang="zh-CN" altLang="en-US" sz="8000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来源的</a:t>
            </a:r>
            <a:r>
              <a:rPr lang="en-US" altLang="zh-CN" sz="8000" dirty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NKT</a:t>
            </a:r>
            <a:r>
              <a:rPr lang="zh-CN" altLang="en-US" sz="8000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探索抗肿瘤治疗的临床研究。</a:t>
            </a:r>
            <a:endParaRPr lang="en-US" altLang="zh-CN" sz="8000" b="1" dirty="0">
              <a:solidFill>
                <a:srgbClr val="00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8000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CN" altLang="en-US" sz="8000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古関</a:t>
            </a:r>
            <a:r>
              <a:rPr lang="zh-CN" altLang="en-US" sz="8000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教授先后在</a:t>
            </a:r>
            <a:r>
              <a:rPr lang="en-US" altLang="zh-CN" sz="8000" b="1" dirty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Science、Dev Cell、Mol Cell、Genes Dev</a:t>
            </a:r>
            <a:r>
              <a:rPr lang="zh-CN" altLang="en-US" sz="8000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等发表高水平文章。近期成功建立原始内胚层干细胞，至此组成小鼠囊胚的三种主要干细胞全部建立。其研究发现有助于理解卵黄囊的功能和早期个体生命产生的过程，为有效利用干细胞人造胚胎奠定了重要基础。 </a:t>
            </a:r>
            <a:endParaRPr lang="en-US" altLang="zh-CN" sz="80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0" b="1" dirty="0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CN" altLang="en-US" sz="8000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欢迎广大师生参加！</a:t>
            </a:r>
            <a:endParaRPr lang="zh-CN" altLang="en-US" sz="8000" b="1" dirty="0">
              <a:solidFill>
                <a:srgbClr val="00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8000" b="1" dirty="0">
              <a:solidFill>
                <a:srgbClr val="00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just">
              <a:lnSpc>
                <a:spcPts val="8000"/>
              </a:lnSpc>
            </a:pPr>
            <a:endParaRPr lang="en-US" altLang="zh-CN" sz="8000" b="1" dirty="0">
              <a:solidFill>
                <a:srgbClr val="00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r">
              <a:lnSpc>
                <a:spcPts val="8000"/>
              </a:lnSpc>
            </a:pPr>
            <a:r>
              <a:rPr lang="zh-CN" altLang="en-US" sz="8000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国际交流与合作处     </a:t>
            </a:r>
            <a:endParaRPr lang="en-US" altLang="zh-CN" sz="8000" b="1" dirty="0">
              <a:solidFill>
                <a:srgbClr val="00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 eaLnBrk="1" hangingPunct="1">
              <a:lnSpc>
                <a:spcPct val="150000"/>
              </a:lnSpc>
              <a:buNone/>
            </a:pPr>
            <a:r>
              <a:rPr lang="en-US" altLang="zh-CN" sz="8000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                            </a:t>
            </a:r>
            <a:endParaRPr lang="en-US" altLang="zh-CN" sz="8000" b="1" dirty="0">
              <a:solidFill>
                <a:srgbClr val="00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 eaLnBrk="1" hangingPunct="1">
              <a:lnSpc>
                <a:spcPct val="150000"/>
              </a:lnSpc>
              <a:buNone/>
            </a:pPr>
            <a:r>
              <a:rPr lang="en-US" altLang="zh-CN" sz="8400" b="1" dirty="0">
                <a:latin typeface="仿宋" panose="02010609060101010101" pitchFamily="49" charset="-122"/>
                <a:ea typeface="仿宋" panose="02010609060101010101" pitchFamily="49" charset="-122"/>
              </a:rPr>
              <a:t>                       </a:t>
            </a:r>
            <a:endParaRPr lang="en-US" altLang="zh-CN" sz="8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2054" name="Picture 2" descr="C:\Users\DELL\Desktop\名称new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75945" y="544513"/>
            <a:ext cx="17967325" cy="38989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85800" y="10253980"/>
          <a:ext cx="25843230" cy="10650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4315"/>
                <a:gridCol w="20528915"/>
              </a:tblGrid>
              <a:tr h="196659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CN" altLang="en-US" sz="8000" b="1" dirty="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讲座题目：</a:t>
                      </a:r>
                      <a:endParaRPr lang="zh-CN" altLang="en-US" sz="8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13" marB="457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altLang="zh-CN" sz="8000" b="1" i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Polycombing development</a:t>
                      </a:r>
                      <a:endParaRPr lang="en-GB" altLang="zh-CN" sz="8000" b="1" i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7" marR="91437" marT="45713" marB="457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6253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CN" altLang="en-US" sz="8000" b="1" dirty="0">
                          <a:latin typeface="仿宋" panose="02010609060101010101" pitchFamily="49" charset="-122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主 讲 人</a:t>
                      </a:r>
                      <a:r>
                        <a:rPr lang="zh-CN" altLang="en-US" sz="8000" b="1" dirty="0"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CN" sz="8000" b="1" dirty="0"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zh-CN" altLang="en-US" sz="8000" dirty="0"/>
                    </a:p>
                  </a:txBody>
                  <a:tcPr marL="91437" marR="91437" marT="45713" marB="4571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altLang="zh-CN" sz="8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Haruhiko </a:t>
                      </a:r>
                      <a:r>
                        <a:rPr lang="en-GB" altLang="zh-CN" sz="80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Koseki</a:t>
                      </a:r>
                      <a:r>
                        <a:rPr lang="zh-CN" altLang="en-US" sz="8000" b="1" dirty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（</a:t>
                      </a:r>
                      <a:r>
                        <a:rPr lang="zh-CN" altLang="en-US" sz="8000" b="1" i="0" u="none" strike="noStrike" kern="1200" dirty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古関明彦</a:t>
                      </a:r>
                      <a:r>
                        <a:rPr lang="zh-CN" altLang="en-US" sz="8000" b="1" dirty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）</a:t>
                      </a:r>
                      <a:endParaRPr lang="en-US" altLang="zh-CN" sz="8000" b="1" kern="1200" dirty="0">
                        <a:solidFill>
                          <a:schemeClr val="dk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marT="45713" marB="4571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0759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CN" altLang="en-US" sz="8000" b="1" dirty="0">
                          <a:latin typeface="仿宋" panose="02010609060101010101" pitchFamily="49" charset="-122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讲座时间：</a:t>
                      </a:r>
                      <a:endParaRPr lang="zh-CN" altLang="en-US" sz="8000" dirty="0"/>
                    </a:p>
                  </a:txBody>
                  <a:tcPr marL="91437" marR="91437" marT="45713" marB="457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0" b="1" kern="1200" dirty="0">
                          <a:solidFill>
                            <a:schemeClr val="dk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zh-CN" altLang="zh-CN" sz="8000" b="1" kern="1200" dirty="0">
                          <a:solidFill>
                            <a:schemeClr val="dk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CN" sz="8000" b="1" kern="1200" dirty="0">
                          <a:solidFill>
                            <a:schemeClr val="dk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CN" altLang="en-US" sz="8000" b="1" kern="1200" dirty="0">
                          <a:solidFill>
                            <a:schemeClr val="dk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CN" sz="8000" b="1" kern="1200" dirty="0">
                          <a:solidFill>
                            <a:schemeClr val="dk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zh-CN" altLang="en-US" sz="8000" b="1" kern="1200">
                          <a:solidFill>
                            <a:schemeClr val="dk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日上午</a:t>
                      </a:r>
                      <a:r>
                        <a:rPr lang="en-US" altLang="zh-CN" sz="8000" b="1" kern="1200">
                          <a:solidFill>
                            <a:schemeClr val="dk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zh-CN" altLang="en-US" sz="8000" b="1" kern="1200">
                          <a:solidFill>
                            <a:schemeClr val="dk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CN" sz="8000" b="1" kern="1200">
                          <a:solidFill>
                            <a:schemeClr val="dk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zh-CN" sz="8000" b="1" kern="1200" dirty="0">
                        <a:solidFill>
                          <a:schemeClr val="dk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marT="45713" marB="457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1350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8000" b="1" dirty="0"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讲座形式：</a:t>
                      </a:r>
                      <a:endParaRPr lang="en-US" altLang="zh-CN" sz="8000" b="1" dirty="0"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marT="45713" marB="457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8000" b="1" dirty="0"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ZOOM直播平台</a:t>
                      </a:r>
                      <a:endParaRPr lang="en-US" altLang="zh-CN" sz="8000" b="1" dirty="0"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8000" b="1" dirty="0"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Meeting ID: 926 8255 9871</a:t>
                      </a:r>
                      <a:endParaRPr lang="en-US" altLang="zh-CN" sz="8000" b="1" dirty="0"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8000" b="1" dirty="0"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Passcode: 20221012</a:t>
                      </a:r>
                      <a:endParaRPr lang="en-US" altLang="zh-CN" sz="8000" b="1" dirty="0"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marT="45713" marB="457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l="15626" t="8171"/>
          <a:stretch>
            <a:fillRect/>
          </a:stretch>
        </p:blipFill>
        <p:spPr>
          <a:xfrm>
            <a:off x="20234448" y="10528444"/>
            <a:ext cx="7883352" cy="10027142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1855ad96-3e40-44a0-aac8-99ddd165cc77}"/>
  <p:tag name="TABLE_ENDDRAG_ORIGIN_RECT" val="2034*838"/>
  <p:tag name="TABLE_ENDDRAG_RECT" val="54*807*2034*838"/>
</p:tagLst>
</file>

<file path=ppt/tags/tag2.xml><?xml version="1.0" encoding="utf-8"?>
<p:tagLst xmlns:p="http://schemas.openxmlformats.org/presentationml/2006/main">
  <p:tag name="KSO_WPP_MARK_KEY" val="7cd2539d-ee97-4549-a9cd-90ed2f223ef5"/>
  <p:tag name="COMMONDATA" val="eyJoZGlkIjoiNzhkMTkyZjFhMjliNDQ5ZDYzNzE3ODYzMDA1YjQyMDI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594</Words>
  <Application>WPS 演示</Application>
  <PresentationFormat>自定义</PresentationFormat>
  <Paragraphs>32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Calibri</vt:lpstr>
      <vt:lpstr>仿宋</vt:lpstr>
      <vt:lpstr>Times New Roman</vt:lpstr>
      <vt:lpstr>微软雅黑</vt:lpstr>
      <vt:lpstr>Arial Unicode MS</vt:lpstr>
      <vt:lpstr>Office 主题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DELL</dc:creator>
  <cp:lastModifiedBy>HP</cp:lastModifiedBy>
  <cp:revision>130</cp:revision>
  <dcterms:created xsi:type="dcterms:W3CDTF">2018-04-13T00:12:00Z</dcterms:created>
  <dcterms:modified xsi:type="dcterms:W3CDTF">2022-10-04T02:50:07Z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8ACBADE6FA004F5AA88A9821A9D7B344</vt:lpwstr>
  </property>
  <property fmtid="{D5CDD505-2E9C-101B-9397-08002B2CF9AE}" pid="3" name="KSOProductBuildVer">
    <vt:lpwstr>2052-11.1.0.12358</vt:lpwstr>
  </property>
</Properties>
</file>